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70" r:id="rId4"/>
    <p:sldId id="269" r:id="rId5"/>
    <p:sldId id="272" r:id="rId6"/>
    <p:sldId id="267" r:id="rId7"/>
    <p:sldId id="275" r:id="rId8"/>
    <p:sldId id="274" r:id="rId9"/>
    <p:sldId id="276" r:id="rId10"/>
    <p:sldId id="273" r:id="rId11"/>
    <p:sldId id="268" r:id="rId12"/>
    <p:sldId id="279" r:id="rId13"/>
    <p:sldId id="277" r:id="rId14"/>
    <p:sldId id="280" r:id="rId15"/>
    <p:sldId id="324" r:id="rId16"/>
    <p:sldId id="325" r:id="rId17"/>
    <p:sldId id="292" r:id="rId18"/>
    <p:sldId id="296" r:id="rId19"/>
    <p:sldId id="299" r:id="rId20"/>
    <p:sldId id="301" r:id="rId21"/>
    <p:sldId id="302" r:id="rId22"/>
    <p:sldId id="282" r:id="rId23"/>
    <p:sldId id="303" r:id="rId24"/>
    <p:sldId id="323" r:id="rId25"/>
    <p:sldId id="320" r:id="rId26"/>
    <p:sldId id="317" r:id="rId27"/>
    <p:sldId id="306" r:id="rId28"/>
    <p:sldId id="322" r:id="rId29"/>
    <p:sldId id="30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54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400" y="-80"/>
      </p:cViewPr>
      <p:guideLst>
        <p:guide orient="horz" pos="2160"/>
        <p:guide pos="1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Laura:Desktop:pub_stats_piechart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Laura:Library:Containers:com.apple.mail:Data:Library:Mail%20Downloads:pub_stat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Laura:Library:Containers:com.apple.mail:Data:Library:Mail%20Downloads:pub_stat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Laura:Library:Containers:com.apple.mail:Data:Library:Mail%20Downloads:pub_stat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Laura:Library:Containers:com.apple.mail:Data:Library:Mail%20Downloads:pub_sta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71540455739743"/>
          <c:y val="0.139135680956547"/>
          <c:w val="0.726734790931561"/>
          <c:h val="0.7726545640128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A0D6"/>
              </a:solidFill>
            </c:spPr>
          </c:dPt>
          <c:dPt>
            <c:idx val="1"/>
            <c:bubble3D val="0"/>
            <c:spPr>
              <a:solidFill>
                <a:srgbClr val="D63D20"/>
              </a:solidFill>
            </c:spPr>
          </c:dPt>
          <c:val>
            <c:numRef>
              <c:f>(Sheet2!$B$26,Sheet2!$F$26)</c:f>
              <c:numCache>
                <c:formatCode>General</c:formatCode>
                <c:ptCount val="2"/>
                <c:pt idx="0">
                  <c:v>2821.0</c:v>
                </c:pt>
                <c:pt idx="1">
                  <c:v>322.0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1388888888889"/>
          <c:y val="0.0258501039407126"/>
          <c:w val="0.520539994768744"/>
          <c:h val="0.91396481338944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A0D6"/>
              </a:solidFill>
            </c:spPr>
          </c:dPt>
          <c:dPt>
            <c:idx val="1"/>
            <c:bubble3D val="0"/>
            <c:spPr>
              <a:solidFill>
                <a:srgbClr val="D63D20"/>
              </a:solidFill>
            </c:spPr>
          </c:dPt>
          <c:val>
            <c:numRef>
              <c:f>(Sheet2!$B$20,Sheet2!$F$20)</c:f>
              <c:numCache>
                <c:formatCode>General</c:formatCode>
                <c:ptCount val="2"/>
                <c:pt idx="0">
                  <c:v>2732.0</c:v>
                </c:pt>
                <c:pt idx="1">
                  <c:v>204.0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242370457664753"/>
          <c:y val="0.0253895805522656"/>
          <c:w val="0.975762954233525"/>
          <c:h val="0.73143649658745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A0D6"/>
              </a:solidFill>
            </c:spPr>
          </c:dPt>
          <c:dPt>
            <c:idx val="1"/>
            <c:bubble3D val="0"/>
            <c:spPr>
              <a:solidFill>
                <a:srgbClr val="D63D20"/>
              </a:solidFill>
            </c:spPr>
          </c:dPt>
          <c:val>
            <c:numRef>
              <c:f>(Sheet2!$B$5,Sheet2!$F$5)</c:f>
              <c:numCache>
                <c:formatCode>General</c:formatCode>
                <c:ptCount val="2"/>
                <c:pt idx="0">
                  <c:v>1454.0</c:v>
                </c:pt>
                <c:pt idx="1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549601211311"/>
          <c:y val="0.151194100312752"/>
          <c:w val="0.449151257708473"/>
          <c:h val="0.78862037415113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A0D6"/>
              </a:solidFill>
            </c:spPr>
          </c:dPt>
          <c:dPt>
            <c:idx val="1"/>
            <c:bubble3D val="0"/>
            <c:spPr>
              <a:solidFill>
                <a:srgbClr val="D63D20"/>
              </a:solidFill>
            </c:spPr>
          </c:dPt>
          <c:val>
            <c:numRef>
              <c:f>(Sheet2!$B$15,Sheet2!$F$15)</c:f>
              <c:numCache>
                <c:formatCode>General</c:formatCode>
                <c:ptCount val="2"/>
                <c:pt idx="0">
                  <c:v>2160.0</c:v>
                </c:pt>
                <c:pt idx="1">
                  <c:v>77.0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143486466729"/>
          <c:y val="0.0820354788547614"/>
          <c:w val="0.719194353153251"/>
          <c:h val="0.80713487933984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A0D6"/>
              </a:solidFill>
            </c:spPr>
          </c:dPt>
          <c:dPt>
            <c:idx val="1"/>
            <c:bubble3D val="0"/>
            <c:spPr>
              <a:solidFill>
                <a:srgbClr val="D63D20"/>
              </a:solidFill>
            </c:spPr>
          </c:dPt>
          <c:val>
            <c:numRef>
              <c:f>(Sheet2!$B$10,Sheet2!$F$10)</c:f>
              <c:numCache>
                <c:formatCode>General</c:formatCode>
                <c:ptCount val="2"/>
                <c:pt idx="0">
                  <c:v>1756.0</c:v>
                </c:pt>
                <c:pt idx="1">
                  <c:v>33.0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4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6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2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9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5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0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1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2940-C1A3-314E-981F-E2FA79840216}" type="datetimeFigureOut">
              <a:t>12/09/2015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62E01-9531-9143-A9D3-FC3C14854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0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5" Type="http://schemas.openxmlformats.org/officeDocument/2006/relationships/image" Target="../media/image1.emf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8" Type="http://schemas.openxmlformats.org/officeDocument/2006/relationships/image" Target="../media/image26.tiff"/><Relationship Id="rId9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What’s New in FlyBase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8251"/>
            <a:ext cx="6400800" cy="812800"/>
          </a:xfrm>
        </p:spPr>
        <p:txBody>
          <a:bodyPr/>
          <a:lstStyle/>
          <a:p>
            <a:r>
              <a:rPr lang="en-US"/>
              <a:t>EDRC 2015, Heidelberg</a:t>
            </a:r>
          </a:p>
        </p:txBody>
      </p:sp>
      <p:pic>
        <p:nvPicPr>
          <p:cNvPr id="4" name="Picture 3" descr="logo_flybase_edr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20" y="1562100"/>
            <a:ext cx="3897376" cy="9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5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_int_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4" y="1143000"/>
            <a:ext cx="7083552" cy="53482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0450" y="2400300"/>
            <a:ext cx="444500" cy="3873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42300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20033" y="2762847"/>
            <a:ext cx="8171813" cy="2273235"/>
            <a:chOff x="420033" y="2762847"/>
            <a:chExt cx="8171813" cy="2273235"/>
          </a:xfrm>
        </p:grpSpPr>
        <p:grpSp>
          <p:nvGrpSpPr>
            <p:cNvPr id="14" name="Group 13"/>
            <p:cNvGrpSpPr/>
            <p:nvPr/>
          </p:nvGrpSpPr>
          <p:grpSpPr>
            <a:xfrm>
              <a:off x="420033" y="2762847"/>
              <a:ext cx="8171813" cy="2273235"/>
              <a:chOff x="420033" y="2762847"/>
              <a:chExt cx="8171813" cy="2273235"/>
            </a:xfrm>
          </p:grpSpPr>
          <p:pic>
            <p:nvPicPr>
              <p:cNvPr id="16" name="Picture 15" descr="inter_phys_table.tif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" b="21957"/>
              <a:stretch/>
            </p:blipFill>
            <p:spPr>
              <a:xfrm>
                <a:off x="420033" y="3105688"/>
                <a:ext cx="8169618" cy="1930394"/>
              </a:xfrm>
              <a:prstGeom prst="rect">
                <a:avLst/>
              </a:prstGeom>
            </p:spPr>
          </p:pic>
          <p:pic>
            <p:nvPicPr>
              <p:cNvPr id="17" name="Picture 16" descr="inter_top_phys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0"/>
              <a:stretch/>
            </p:blipFill>
            <p:spPr>
              <a:xfrm>
                <a:off x="426129" y="2762847"/>
                <a:ext cx="8165717" cy="34689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/>
            <p:cNvCxnSpPr/>
            <p:nvPr/>
          </p:nvCxnSpPr>
          <p:spPr>
            <a:xfrm>
              <a:off x="444500" y="5029200"/>
              <a:ext cx="8128000" cy="42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1363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20033" y="2762847"/>
            <a:ext cx="8171813" cy="2273235"/>
            <a:chOff x="420033" y="2762847"/>
            <a:chExt cx="8171813" cy="2273235"/>
          </a:xfrm>
        </p:grpSpPr>
        <p:grpSp>
          <p:nvGrpSpPr>
            <p:cNvPr id="14" name="Group 13"/>
            <p:cNvGrpSpPr/>
            <p:nvPr/>
          </p:nvGrpSpPr>
          <p:grpSpPr>
            <a:xfrm>
              <a:off x="420033" y="2762847"/>
              <a:ext cx="8171813" cy="2273235"/>
              <a:chOff x="420033" y="2762847"/>
              <a:chExt cx="8171813" cy="2273235"/>
            </a:xfrm>
          </p:grpSpPr>
          <p:pic>
            <p:nvPicPr>
              <p:cNvPr id="16" name="Picture 15" descr="inter_phys_table.tif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" b="21957"/>
              <a:stretch/>
            </p:blipFill>
            <p:spPr>
              <a:xfrm>
                <a:off x="420033" y="3105688"/>
                <a:ext cx="8169618" cy="1930394"/>
              </a:xfrm>
              <a:prstGeom prst="rect">
                <a:avLst/>
              </a:prstGeom>
            </p:spPr>
          </p:pic>
          <p:pic>
            <p:nvPicPr>
              <p:cNvPr id="17" name="Picture 16" descr="inter_top_phys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0"/>
              <a:stretch/>
            </p:blipFill>
            <p:spPr>
              <a:xfrm>
                <a:off x="426129" y="2762847"/>
                <a:ext cx="8165717" cy="346899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/>
            <p:cNvCxnSpPr/>
            <p:nvPr/>
          </p:nvCxnSpPr>
          <p:spPr>
            <a:xfrm>
              <a:off x="444500" y="5029200"/>
              <a:ext cx="8128000" cy="42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393700" y="3600450"/>
            <a:ext cx="685800" cy="2857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7350" y="4051300"/>
            <a:ext cx="787400" cy="2667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97585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nter_phys_table.tiff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b="21957"/>
          <a:stretch/>
        </p:blipFill>
        <p:spPr>
          <a:xfrm>
            <a:off x="420033" y="3105688"/>
            <a:ext cx="8169618" cy="1930394"/>
          </a:xfrm>
          <a:prstGeom prst="rect">
            <a:avLst/>
          </a:prstGeom>
        </p:spPr>
      </p:pic>
      <p:pic>
        <p:nvPicPr>
          <p:cNvPr id="17" name="Picture 16" descr="inter_top_phys.tiff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"/>
          <a:stretch/>
        </p:blipFill>
        <p:spPr>
          <a:xfrm>
            <a:off x="426129" y="2762847"/>
            <a:ext cx="8165717" cy="34689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44500" y="5029200"/>
            <a:ext cx="8128000" cy="4232"/>
          </a:xfrm>
          <a:prstGeom prst="line">
            <a:avLst/>
          </a:prstGeom>
          <a:ln w="9525">
            <a:solidFill>
              <a:schemeClr val="tx1"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93700" y="3600450"/>
            <a:ext cx="685800" cy="2857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7350" y="4051300"/>
            <a:ext cx="787400" cy="2667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RpL37a_z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6708" r="20972" b="6430"/>
          <a:stretch/>
        </p:blipFill>
        <p:spPr>
          <a:xfrm>
            <a:off x="1441456" y="3892554"/>
            <a:ext cx="3069110" cy="28696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Connector 20"/>
          <p:cNvCxnSpPr>
            <a:stCxn id="20" idx="1"/>
            <a:endCxn id="19" idx="4"/>
          </p:cNvCxnSpPr>
          <p:nvPr/>
        </p:nvCxnSpPr>
        <p:spPr>
          <a:xfrm flipH="1" flipV="1">
            <a:off x="781050" y="4318000"/>
            <a:ext cx="660406" cy="1009363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73150" y="2956825"/>
            <a:ext cx="3714756" cy="75157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64100" y="5670550"/>
            <a:ext cx="405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Common interactors highlighted in </a:t>
            </a:r>
            <a:r>
              <a:rPr lang="en-US">
                <a:solidFill>
                  <a:srgbClr val="8000FF"/>
                </a:solidFill>
              </a:rPr>
              <a:t>purple</a:t>
            </a:r>
          </a:p>
        </p:txBody>
      </p:sp>
      <p:pic>
        <p:nvPicPr>
          <p:cNvPr id="4" name="Picture 3" descr="z-Bap111_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19" y="1384319"/>
            <a:ext cx="2975102" cy="3199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24983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88387" y="1292219"/>
            <a:ext cx="5919780" cy="5410205"/>
            <a:chOff x="567271" y="1319737"/>
            <a:chExt cx="5584698" cy="5103967"/>
          </a:xfrm>
        </p:grpSpPr>
        <p:pic>
          <p:nvPicPr>
            <p:cNvPr id="8" name="Picture 7" descr="esyn_gen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1" y="1319737"/>
              <a:ext cx="5579364" cy="3685794"/>
            </a:xfrm>
            <a:prstGeom prst="rect">
              <a:avLst/>
            </a:prstGeom>
          </p:spPr>
        </p:pic>
        <p:pic>
          <p:nvPicPr>
            <p:cNvPr id="5" name="Picture 4" descr="inter_gen_table_top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7" b="-96"/>
            <a:stretch/>
          </p:blipFill>
          <p:spPr>
            <a:xfrm>
              <a:off x="567271" y="4998722"/>
              <a:ext cx="5584698" cy="142498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6216650" y="2692400"/>
            <a:ext cx="292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Go to esyN website to: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Add interactions for other nodes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Build your own networks</a:t>
            </a:r>
          </a:p>
        </p:txBody>
      </p:sp>
      <p:sp>
        <p:nvSpPr>
          <p:cNvPr id="7" name="Oval 6"/>
          <p:cNvSpPr/>
          <p:nvPr/>
        </p:nvSpPr>
        <p:spPr>
          <a:xfrm>
            <a:off x="3511550" y="4889500"/>
            <a:ext cx="584200" cy="2667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212605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what are they?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550" y="1460500"/>
            <a:ext cx="82766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Defined set of genes that are biologically related:</a:t>
            </a:r>
          </a:p>
          <a:p>
            <a:pPr marL="285750" indent="-285750">
              <a:buFont typeface="Arial"/>
              <a:buChar char="•"/>
            </a:pPr>
            <a:endParaRPr lang="en-US" sz="1600"/>
          </a:p>
          <a:p>
            <a:pPr marL="742950" lvl="1" indent="-285750">
              <a:buFont typeface="Arial"/>
              <a:buChar char="•"/>
            </a:pPr>
            <a:r>
              <a:rPr lang="en-US" sz="2400"/>
              <a:t>Evolutionarily-related families </a:t>
            </a:r>
            <a:r>
              <a:rPr lang="en-US" sz="2400" i="1"/>
              <a:t>e.g. actins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/>
              <a:t>Subunits of a complex </a:t>
            </a:r>
            <a:r>
              <a:rPr lang="en-US" sz="2400" i="1"/>
              <a:t>e.g. ribosome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/>
              <a:t>Common molecular function </a:t>
            </a:r>
            <a:r>
              <a:rPr lang="en-US" sz="2400" i="1"/>
              <a:t>e.g. lysine methyltransferases</a:t>
            </a:r>
          </a:p>
          <a:p>
            <a:pPr marL="742950" lvl="1" indent="-285750">
              <a:buFont typeface="Arial"/>
              <a:buChar char="•"/>
            </a:pPr>
            <a:endParaRPr lang="en-US" sz="2400" i="1"/>
          </a:p>
          <a:p>
            <a:pPr marL="285750" indent="-285750">
              <a:buFont typeface="Arial"/>
              <a:buChar char="•"/>
            </a:pPr>
            <a:r>
              <a:rPr lang="en-US" sz="2400"/>
              <a:t>Group membership based on published papers/reviews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i="1"/>
          </a:p>
          <a:p>
            <a:pPr marL="742950" lvl="1" indent="-285750">
              <a:buFont typeface="Arial"/>
              <a:buChar char="•"/>
            </a:pPr>
            <a:endParaRPr lang="en-US" sz="2400" i="1"/>
          </a:p>
          <a:p>
            <a:pPr lvl="1"/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879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reports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0250" y="1549400"/>
            <a:ext cx="56733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Single page for each group:</a:t>
            </a:r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742950" lvl="1" indent="-285750">
              <a:buFont typeface="Arial"/>
              <a:buChar char="•"/>
            </a:pPr>
            <a:r>
              <a:rPr lang="en-US" sz="2400"/>
              <a:t>Lists</a:t>
            </a:r>
            <a:r>
              <a:rPr lang="en-US" sz="2400" i="1"/>
              <a:t> </a:t>
            </a:r>
            <a:r>
              <a:rPr lang="en-US" sz="2400"/>
              <a:t>members of the group</a:t>
            </a:r>
          </a:p>
          <a:p>
            <a:pPr lvl="2"/>
            <a:endParaRPr lang="en-US" sz="2400" i="1"/>
          </a:p>
          <a:p>
            <a:pPr marL="742950" lvl="1" indent="-285750">
              <a:buFont typeface="Arial"/>
              <a:buChar char="•"/>
            </a:pPr>
            <a:r>
              <a:rPr lang="en-US" sz="2400"/>
              <a:t>Summarises key features of the group</a:t>
            </a:r>
          </a:p>
          <a:p>
            <a:pPr marL="742950" lvl="1" indent="-285750">
              <a:buFont typeface="Arial"/>
              <a:buChar char="•"/>
            </a:pPr>
            <a:endParaRPr lang="en-US" sz="2400"/>
          </a:p>
          <a:p>
            <a:pPr marL="742950" lvl="1" indent="-285750">
              <a:buFont typeface="Arial"/>
              <a:buChar char="•"/>
            </a:pPr>
            <a:r>
              <a:rPr lang="en-US" sz="2400"/>
              <a:t>Provides links to get more detail</a:t>
            </a:r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0354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reports</a:t>
            </a:r>
          </a:p>
        </p:txBody>
      </p:sp>
      <p:pic>
        <p:nvPicPr>
          <p:cNvPr id="2" name="Picture 1" descr="KM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2" y="1422400"/>
            <a:ext cx="7914894" cy="51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9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reports</a:t>
            </a:r>
          </a:p>
        </p:txBody>
      </p:sp>
      <p:pic>
        <p:nvPicPr>
          <p:cNvPr id="2" name="Picture 1" descr="KMT.tiff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2" y="1422400"/>
            <a:ext cx="7914894" cy="5121148"/>
          </a:xfrm>
          <a:prstGeom prst="rect">
            <a:avLst/>
          </a:prstGeom>
        </p:spPr>
      </p:pic>
      <p:pic>
        <p:nvPicPr>
          <p:cNvPr id="6" name="Picture 5" descr="key_SE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10" y="1797050"/>
            <a:ext cx="6784086" cy="294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558800" y="1809750"/>
            <a:ext cx="1689100" cy="83185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52450" y="3295650"/>
            <a:ext cx="1701800" cy="144780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81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reports</a:t>
            </a:r>
          </a:p>
        </p:txBody>
      </p:sp>
      <p:pic>
        <p:nvPicPr>
          <p:cNvPr id="2" name="Picture 1" descr="KMT.tif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2" y="1422400"/>
            <a:ext cx="7914894" cy="51211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7350" y="3365500"/>
            <a:ext cx="831850" cy="2857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1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_gene_inter_open.tif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84" y="1642539"/>
            <a:ext cx="3603879" cy="474230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1837267" y="5229202"/>
            <a:ext cx="574493" cy="31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</p:spTree>
    <p:extLst>
      <p:ext uri="{BB962C8B-B14F-4D97-AF65-F5344CB8AC3E}">
        <p14:creationId xmlns:p14="http://schemas.microsoft.com/office/powerpoint/2010/main" val="381363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reports</a:t>
            </a:r>
          </a:p>
        </p:txBody>
      </p:sp>
      <p:pic>
        <p:nvPicPr>
          <p:cNvPr id="3" name="Picture 2" descr="members_KMT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r="2570" b="1085"/>
          <a:stretch/>
        </p:blipFill>
        <p:spPr>
          <a:xfrm>
            <a:off x="273050" y="1631949"/>
            <a:ext cx="8618714" cy="450898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5460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reports</a:t>
            </a:r>
          </a:p>
        </p:txBody>
      </p:sp>
      <p:pic>
        <p:nvPicPr>
          <p:cNvPr id="3" name="Picture 2" descr="members_KMT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r="2570" b="1085"/>
          <a:stretch/>
        </p:blipFill>
        <p:spPr>
          <a:xfrm>
            <a:off x="273050" y="1631949"/>
            <a:ext cx="8618714" cy="45089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Oval 3"/>
          <p:cNvSpPr/>
          <p:nvPr/>
        </p:nvSpPr>
        <p:spPr>
          <a:xfrm>
            <a:off x="6464300" y="1790700"/>
            <a:ext cx="1619250" cy="2857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28950" y="1803400"/>
            <a:ext cx="1085850" cy="2667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Gene Groups: accessing the data</a:t>
            </a:r>
          </a:p>
        </p:txBody>
      </p:sp>
      <p:pic>
        <p:nvPicPr>
          <p:cNvPr id="2" name="Picture 1" descr="group_gene_link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2002"/>
          <a:stretch/>
        </p:blipFill>
        <p:spPr>
          <a:xfrm>
            <a:off x="361952" y="2451101"/>
            <a:ext cx="8354060" cy="556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0" y="111760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Follow the links from the gene reports: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50" y="3111500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Search using the ‘Gene Groups’ tab on QuickSearch: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" y="4940300"/>
            <a:ext cx="434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Browse the list of all Gene Group reports:</a:t>
            </a:r>
          </a:p>
        </p:txBody>
      </p:sp>
      <p:pic>
        <p:nvPicPr>
          <p:cNvPr id="8" name="Picture 7" descr="ez_to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r="1648" b="54342"/>
          <a:stretch/>
        </p:blipFill>
        <p:spPr>
          <a:xfrm>
            <a:off x="381000" y="1574800"/>
            <a:ext cx="8280400" cy="571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4800" y="203200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</a:t>
            </a:r>
          </a:p>
        </p:txBody>
      </p:sp>
      <p:pic>
        <p:nvPicPr>
          <p:cNvPr id="11" name="Picture 10" descr="QS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583" r="1388" b="3834"/>
          <a:stretch/>
        </p:blipFill>
        <p:spPr>
          <a:xfrm>
            <a:off x="368313" y="3524253"/>
            <a:ext cx="3721362" cy="1305918"/>
          </a:xfrm>
          <a:prstGeom prst="rect">
            <a:avLst/>
          </a:prstGeom>
        </p:spPr>
      </p:pic>
      <p:pic>
        <p:nvPicPr>
          <p:cNvPr id="12" name="Picture 11" descr="QS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583" r="1388" b="3834"/>
          <a:stretch/>
        </p:blipFill>
        <p:spPr>
          <a:xfrm>
            <a:off x="717566" y="5359404"/>
            <a:ext cx="2368140" cy="83103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03300" y="5924550"/>
            <a:ext cx="285750" cy="1714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72367" y="6007100"/>
            <a:ext cx="90593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group_browse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>
          <a:xfrm>
            <a:off x="4408932" y="5175263"/>
            <a:ext cx="4690618" cy="1557909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356100" y="649605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49750" y="4914900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717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Human Disease Reports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750" y="1504950"/>
            <a:ext cx="773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Increasing number of fly papers on human disease models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9677" y="2333369"/>
            <a:ext cx="8979855" cy="2725047"/>
            <a:chOff x="-121916" y="2332838"/>
            <a:chExt cx="10086448" cy="3011953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33774950"/>
                </p:ext>
              </p:extLst>
            </p:nvPr>
          </p:nvGraphicFramePr>
          <p:xfrm>
            <a:off x="7047999" y="2332838"/>
            <a:ext cx="2916533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2" name="Group 21"/>
            <p:cNvGrpSpPr/>
            <p:nvPr/>
          </p:nvGrpSpPr>
          <p:grpSpPr>
            <a:xfrm>
              <a:off x="-121916" y="2575429"/>
              <a:ext cx="8808716" cy="2769362"/>
              <a:chOff x="-121916" y="2575429"/>
              <a:chExt cx="8808716" cy="2769362"/>
            </a:xfrm>
          </p:grpSpPr>
          <p:graphicFrame>
            <p:nvGraphicFramePr>
              <p:cNvPr id="23" name="Chart 22"/>
              <p:cNvGraphicFramePr/>
              <p:nvPr>
                <p:extLst>
                  <p:ext uri="{D42A27DB-BD31-4B8C-83A1-F6EECF244321}">
                    <p14:modId xmlns:p14="http://schemas.microsoft.com/office/powerpoint/2010/main" val="3283906969"/>
                  </p:ext>
                </p:extLst>
              </p:nvPr>
            </p:nvGraphicFramePr>
            <p:xfrm>
              <a:off x="3879592" y="2702328"/>
              <a:ext cx="3964631" cy="22580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24" name="Chart 23"/>
              <p:cNvGraphicFramePr/>
              <p:nvPr>
                <p:extLst>
                  <p:ext uri="{D42A27DB-BD31-4B8C-83A1-F6EECF244321}">
                    <p14:modId xmlns:p14="http://schemas.microsoft.com/office/powerpoint/2010/main" val="1111101215"/>
                  </p:ext>
                </p:extLst>
              </p:nvPr>
            </p:nvGraphicFramePr>
            <p:xfrm>
              <a:off x="-121916" y="3056430"/>
              <a:ext cx="1391630" cy="20196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25" name="Chart 24"/>
              <p:cNvGraphicFramePr/>
              <p:nvPr>
                <p:extLst>
                  <p:ext uri="{D42A27DB-BD31-4B8C-83A1-F6EECF244321}">
                    <p14:modId xmlns:p14="http://schemas.microsoft.com/office/powerpoint/2010/main" val="1211511787"/>
                  </p:ext>
                </p:extLst>
              </p:nvPr>
            </p:nvGraphicFramePr>
            <p:xfrm>
              <a:off x="2276971" y="2575429"/>
              <a:ext cx="3964631" cy="22580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26" name="Chart 25"/>
              <p:cNvGraphicFramePr/>
              <p:nvPr>
                <p:extLst>
                  <p:ext uri="{D42A27DB-BD31-4B8C-83A1-F6EECF244321}">
                    <p14:modId xmlns:p14="http://schemas.microsoft.com/office/powerpoint/2010/main" val="2804537991"/>
                  </p:ext>
                </p:extLst>
              </p:nvPr>
            </p:nvGraphicFramePr>
            <p:xfrm>
              <a:off x="1131978" y="2792964"/>
              <a:ext cx="2289986" cy="204048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194205" y="4975459"/>
                <a:ext cx="759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1993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829574" y="4975459"/>
                <a:ext cx="759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1998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659170" y="4975459"/>
                <a:ext cx="759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2003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723859" y="4975459"/>
                <a:ext cx="759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2008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927413" y="4975459"/>
                <a:ext cx="7593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2013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0" y="4694787"/>
            <a:ext cx="71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Year: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5478" y="5897604"/>
            <a:ext cx="180544" cy="209416"/>
          </a:xfrm>
          <a:prstGeom prst="rect">
            <a:avLst/>
          </a:prstGeom>
          <a:solidFill>
            <a:srgbClr val="D63D20"/>
          </a:solidFill>
          <a:ln w="952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89734" y="5826043"/>
            <a:ext cx="674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Drosophila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articles containing “disease” in the abstract or title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568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Human Disease Reports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550" y="1720850"/>
            <a:ext cx="88074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Single page for each disease</a:t>
            </a:r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/>
              <a:t>Bring together data relevant to modeling a human disease in flies</a:t>
            </a:r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/>
              <a:t>Provide a summary of published fly work in non-specialist terms</a:t>
            </a:r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/>
              <a:t>Provide links to other FlyBase reports and external databases for more detail</a:t>
            </a:r>
          </a:p>
        </p:txBody>
      </p:sp>
    </p:spTree>
    <p:extLst>
      <p:ext uri="{BB962C8B-B14F-4D97-AF65-F5344CB8AC3E}">
        <p14:creationId xmlns:p14="http://schemas.microsoft.com/office/powerpoint/2010/main" val="230389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I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64" y="5551290"/>
            <a:ext cx="1148588" cy="434340"/>
          </a:xfrm>
          <a:prstGeom prst="rect">
            <a:avLst/>
          </a:prstGeom>
        </p:spPr>
      </p:pic>
      <p:pic>
        <p:nvPicPr>
          <p:cNvPr id="5" name="Picture 4" descr="HGN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91" y="4906952"/>
            <a:ext cx="1094867" cy="460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8700" y="6146800"/>
            <a:ext cx="112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DIOPT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97500" y="4025900"/>
            <a:ext cx="1600200" cy="11557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57318" y="4707945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Orthology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0" y="3060700"/>
            <a:ext cx="1651000" cy="4826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36718" y="2358445"/>
            <a:ext cx="2018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Human disease descriptions</a:t>
            </a:r>
          </a:p>
        </p:txBody>
      </p:sp>
      <p:pic>
        <p:nvPicPr>
          <p:cNvPr id="13" name="Picture 12" descr="OMI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64" y="2579490"/>
            <a:ext cx="1148588" cy="4343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425700" y="3827261"/>
            <a:ext cx="1225972" cy="85903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1919" y="4631745"/>
            <a:ext cx="120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Useful fly reagents</a:t>
            </a:r>
          </a:p>
        </p:txBody>
      </p:sp>
      <p:pic>
        <p:nvPicPr>
          <p:cNvPr id="18" name="Picture 17" descr="bloom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0" y="5491609"/>
            <a:ext cx="1006119" cy="49467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92100" y="2806700"/>
            <a:ext cx="723900" cy="876300"/>
            <a:chOff x="952500" y="2857500"/>
            <a:chExt cx="723900" cy="876300"/>
          </a:xfrm>
        </p:grpSpPr>
        <p:grpSp>
          <p:nvGrpSpPr>
            <p:cNvPr id="24" name="Group 23"/>
            <p:cNvGrpSpPr/>
            <p:nvPr/>
          </p:nvGrpSpPr>
          <p:grpSpPr>
            <a:xfrm>
              <a:off x="952500" y="2857500"/>
              <a:ext cx="723900" cy="876300"/>
              <a:chOff x="1663700" y="1524000"/>
              <a:chExt cx="723900" cy="8763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663700" y="1524000"/>
                <a:ext cx="723900" cy="87630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 descr="logo_flybase_edrc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231" y="1539875"/>
                <a:ext cx="487172" cy="1168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670050" y="1663700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70050" y="2301875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965200" y="3149600"/>
              <a:ext cx="70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Allele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50000" y="5537200"/>
            <a:ext cx="723900" cy="876300"/>
            <a:chOff x="1816100" y="1676400"/>
            <a:chExt cx="723900" cy="876300"/>
          </a:xfrm>
        </p:grpSpPr>
        <p:sp>
          <p:nvSpPr>
            <p:cNvPr id="29" name="TextBox 28"/>
            <p:cNvSpPr txBox="1"/>
            <p:nvPr/>
          </p:nvSpPr>
          <p:spPr>
            <a:xfrm>
              <a:off x="1828800" y="1943100"/>
              <a:ext cx="681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Gene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816100" y="1676400"/>
              <a:ext cx="723900" cy="876300"/>
              <a:chOff x="1663700" y="1524000"/>
              <a:chExt cx="723900" cy="8763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663700" y="1524000"/>
                <a:ext cx="723900" cy="87630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logo_flybase_edrc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231" y="1539875"/>
                <a:ext cx="487172" cy="116840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1670050" y="1663700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70050" y="2301875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800100" y="1816100"/>
            <a:ext cx="723900" cy="876300"/>
            <a:chOff x="1816100" y="1676400"/>
            <a:chExt cx="723900" cy="876300"/>
          </a:xfrm>
        </p:grpSpPr>
        <p:sp>
          <p:nvSpPr>
            <p:cNvPr id="43" name="TextBox 42"/>
            <p:cNvSpPr txBox="1"/>
            <p:nvPr/>
          </p:nvSpPr>
          <p:spPr>
            <a:xfrm>
              <a:off x="1828800" y="1943100"/>
              <a:ext cx="681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Gene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816100" y="1676400"/>
              <a:ext cx="723900" cy="876300"/>
              <a:chOff x="1663700" y="1524000"/>
              <a:chExt cx="723900" cy="8763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663700" y="1524000"/>
                <a:ext cx="723900" cy="87630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45" descr="logo_flybase_edrc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231" y="1539875"/>
                <a:ext cx="487172" cy="116840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670050" y="1663700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670050" y="2301875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9" name="Straight Arrow Connector 48"/>
          <p:cNvCxnSpPr/>
          <p:nvPr/>
        </p:nvCxnSpPr>
        <p:spPr>
          <a:xfrm flipH="1" flipV="1">
            <a:off x="1295400" y="3213100"/>
            <a:ext cx="2324100" cy="3556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790701" y="2523545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Phenotypes of fly models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600200" y="4635500"/>
            <a:ext cx="723900" cy="876300"/>
            <a:chOff x="152400" y="5295900"/>
            <a:chExt cx="723900" cy="876300"/>
          </a:xfrm>
        </p:grpSpPr>
        <p:grpSp>
          <p:nvGrpSpPr>
            <p:cNvPr id="23" name="Group 22"/>
            <p:cNvGrpSpPr/>
            <p:nvPr/>
          </p:nvGrpSpPr>
          <p:grpSpPr>
            <a:xfrm>
              <a:off x="152400" y="5295900"/>
              <a:ext cx="723900" cy="876300"/>
              <a:chOff x="1663700" y="1524000"/>
              <a:chExt cx="723900" cy="8763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663700" y="1524000"/>
                <a:ext cx="723900" cy="87630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logo_flybase_edrc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231" y="1539875"/>
                <a:ext cx="487172" cy="11684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1670050" y="1663700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670050" y="2301875"/>
                <a:ext cx="714375" cy="45719"/>
              </a:xfrm>
              <a:prstGeom prst="rect">
                <a:avLst/>
              </a:prstGeom>
              <a:solidFill>
                <a:srgbClr val="00275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65100" y="5549900"/>
              <a:ext cx="692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Stock</a:t>
              </a:r>
            </a:p>
          </p:txBody>
        </p:sp>
      </p:grpSp>
      <p:pic>
        <p:nvPicPr>
          <p:cNvPr id="2" name="Picture 1" descr="PARK2.tiff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82" y="3464984"/>
            <a:ext cx="1442466" cy="966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TextBox 54"/>
          <p:cNvSpPr txBox="1"/>
          <p:nvPr/>
        </p:nvSpPr>
        <p:spPr>
          <a:xfrm>
            <a:off x="3683000" y="37592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Disease Report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924300" y="2895600"/>
            <a:ext cx="1066800" cy="767378"/>
            <a:chOff x="3695700" y="2895600"/>
            <a:chExt cx="1066800" cy="767378"/>
          </a:xfrm>
        </p:grpSpPr>
        <p:sp>
          <p:nvSpPr>
            <p:cNvPr id="59" name="5-Point Star 58"/>
            <p:cNvSpPr/>
            <p:nvPr/>
          </p:nvSpPr>
          <p:spPr>
            <a:xfrm>
              <a:off x="3695700" y="2895600"/>
              <a:ext cx="1066800" cy="76737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962400" y="3175000"/>
              <a:ext cx="5479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NEW</a:t>
              </a:r>
            </a:p>
          </p:txBody>
        </p:sp>
      </p:grpSp>
      <p:pic>
        <p:nvPicPr>
          <p:cNvPr id="8" name="Picture 7" descr="gene_cards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149600"/>
            <a:ext cx="1196086" cy="418846"/>
          </a:xfrm>
          <a:prstGeom prst="rect">
            <a:avLst/>
          </a:prstGeom>
        </p:spPr>
      </p:pic>
      <p:pic>
        <p:nvPicPr>
          <p:cNvPr id="11" name="Picture 10" descr="genetics_home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18"/>
          <a:stretch/>
        </p:blipFill>
        <p:spPr>
          <a:xfrm>
            <a:off x="6197629" y="3594100"/>
            <a:ext cx="2765425" cy="4032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2" name="Arc 31"/>
          <p:cNvSpPr/>
          <p:nvPr/>
        </p:nvSpPr>
        <p:spPr>
          <a:xfrm>
            <a:off x="4076700" y="2070100"/>
            <a:ext cx="419100" cy="1231900"/>
          </a:xfrm>
          <a:prstGeom prst="arc">
            <a:avLst>
              <a:gd name="adj1" fmla="val 7055060"/>
              <a:gd name="adj2" fmla="val 140650"/>
            </a:avLst>
          </a:prstGeom>
          <a:ln>
            <a:solidFill>
              <a:schemeClr val="bg1">
                <a:lumMod val="50000"/>
              </a:schemeClr>
            </a:solidFill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489872" y="1943100"/>
            <a:ext cx="933028" cy="76656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OMI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64" y="1538090"/>
            <a:ext cx="1148588" cy="4343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279901" y="1342445"/>
            <a:ext cx="1358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Related diseases</a:t>
            </a: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Human Disease Reports</a:t>
            </a:r>
          </a:p>
        </p:txBody>
      </p:sp>
      <p:pic>
        <p:nvPicPr>
          <p:cNvPr id="65" name="Picture 64" descr="vdrc_logo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223031"/>
            <a:ext cx="1584960" cy="3714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68" name="Straight Arrow Connector 67"/>
          <p:cNvCxnSpPr/>
          <p:nvPr/>
        </p:nvCxnSpPr>
        <p:spPr>
          <a:xfrm flipH="1">
            <a:off x="1231900" y="5575300"/>
            <a:ext cx="330200" cy="254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1803400" y="5613400"/>
            <a:ext cx="38100" cy="4699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11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/>
              <a:t>Human Disease Reports: accessing the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50" y="1312341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Follow the links from the gene reports: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50" y="339937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Search using QuickSearch: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100" y="2163241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</a:t>
            </a:r>
          </a:p>
        </p:txBody>
      </p:sp>
      <p:pic>
        <p:nvPicPr>
          <p:cNvPr id="5" name="Picture 4" descr="park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79"/>
          <a:stretch/>
        </p:blipFill>
        <p:spPr>
          <a:xfrm>
            <a:off x="368300" y="1661593"/>
            <a:ext cx="8305800" cy="628648"/>
          </a:xfrm>
          <a:prstGeom prst="rect">
            <a:avLst/>
          </a:prstGeom>
        </p:spPr>
      </p:pic>
      <p:pic>
        <p:nvPicPr>
          <p:cNvPr id="10" name="Picture 9" descr="park_hh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"/>
          <a:stretch/>
        </p:blipFill>
        <p:spPr>
          <a:xfrm>
            <a:off x="349252" y="2575993"/>
            <a:ext cx="8337550" cy="573210"/>
          </a:xfrm>
          <a:prstGeom prst="rect">
            <a:avLst/>
          </a:prstGeom>
        </p:spPr>
      </p:pic>
      <p:pic>
        <p:nvPicPr>
          <p:cNvPr id="13" name="Picture 12" descr="QShh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4021678"/>
            <a:ext cx="4965700" cy="850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6779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FlyBase Community Advisory Group (FCAG)</a:t>
            </a:r>
          </a:p>
        </p:txBody>
      </p:sp>
      <p:pic>
        <p:nvPicPr>
          <p:cNvPr id="2" name="Picture 1" descr="cifdbech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9" b="4390"/>
          <a:stretch/>
        </p:blipFill>
        <p:spPr>
          <a:xfrm>
            <a:off x="740833" y="3014171"/>
            <a:ext cx="7621605" cy="35595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7917" y="1015990"/>
            <a:ext cx="8128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/>
          </a:p>
          <a:p>
            <a:pPr marL="285750" indent="-285750">
              <a:buFont typeface="Arial"/>
              <a:buChar char="•"/>
            </a:pPr>
            <a:r>
              <a:rPr lang="en-US" sz="2400"/>
              <a:t>Launched September 2014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Surveys to get more feedback from the community about (potential) changes to the website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Over 550 members from more than 40 countries</a:t>
            </a:r>
          </a:p>
        </p:txBody>
      </p:sp>
    </p:spTree>
    <p:extLst>
      <p:ext uri="{BB962C8B-B14F-4D97-AF65-F5344CB8AC3E}">
        <p14:creationId xmlns:p14="http://schemas.microsoft.com/office/powerpoint/2010/main" val="306913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FlyBase Community Advisory Group (FCAG)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35" y="1200290"/>
            <a:ext cx="6045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Results of the surveys and more information about FCAG are available on FlyBase: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The surveys have already helped with: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800100" lvl="1" indent="-342900">
              <a:buFont typeface="Arial"/>
              <a:buChar char="•"/>
            </a:pPr>
            <a:r>
              <a:rPr lang="en-US" sz="2400"/>
              <a:t>Gene Group Report content/layout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/>
              <a:t>Default tracks on GBrowse</a:t>
            </a:r>
          </a:p>
          <a:p>
            <a:pPr marL="800100" lvl="1" indent="-342900">
              <a:buFont typeface="Arial"/>
              <a:buChar char="•"/>
            </a:pPr>
            <a:endParaRPr lang="en-US" sz="2400"/>
          </a:p>
        </p:txBody>
      </p:sp>
      <p:grpSp>
        <p:nvGrpSpPr>
          <p:cNvPr id="14" name="Group 13"/>
          <p:cNvGrpSpPr/>
          <p:nvPr/>
        </p:nvGrpSpPr>
        <p:grpSpPr>
          <a:xfrm>
            <a:off x="6214533" y="1388533"/>
            <a:ext cx="2696634" cy="1921931"/>
            <a:chOff x="6214533" y="1405467"/>
            <a:chExt cx="2696634" cy="1921931"/>
          </a:xfrm>
        </p:grpSpPr>
        <p:sp>
          <p:nvSpPr>
            <p:cNvPr id="12" name="Rectangle 11"/>
            <p:cNvSpPr/>
            <p:nvPr/>
          </p:nvSpPr>
          <p:spPr>
            <a:xfrm>
              <a:off x="6214533" y="1405467"/>
              <a:ext cx="2667000" cy="207433"/>
            </a:xfrm>
            <a:prstGeom prst="rect">
              <a:avLst/>
            </a:prstGeom>
            <a:solidFill>
              <a:srgbClr val="002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Screen Shot 2015-09-07 at 6.16.44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3" t="22855" r="47742" b="1741"/>
            <a:stretch/>
          </p:blipFill>
          <p:spPr>
            <a:xfrm>
              <a:off x="7167033" y="1413931"/>
              <a:ext cx="1341967" cy="191346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874000" y="1405467"/>
              <a:ext cx="1037167" cy="207433"/>
            </a:xfrm>
            <a:prstGeom prst="rect">
              <a:avLst/>
            </a:prstGeom>
            <a:solidFill>
              <a:srgbClr val="002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3132" y="4741334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>
                <a:solidFill>
                  <a:prstClr val="black"/>
                </a:solidFill>
              </a:rPr>
              <a:t>New members are welcome ! See the page above or </a:t>
            </a:r>
            <a:r>
              <a:rPr lang="en-US" sz="2400">
                <a:solidFill>
                  <a:srgbClr val="0000FF"/>
                </a:solidFill>
              </a:rPr>
              <a:t>http://tinyurl.com/FlyBaseCAG</a:t>
            </a:r>
            <a:endParaRPr lang="en-US" sz="2400">
              <a:solidFill>
                <a:prstClr val="black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1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Want to know more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36" y="1094311"/>
            <a:ext cx="825097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At the meeting: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/>
              <a:t>Exhibitor table, Großer Saal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/>
              <a:t>After the meeting: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/>
              <a:t>‘New in Release’ page lists major changes for each release: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9127" y="5226050"/>
            <a:ext cx="83022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Sign up for the Newsletter using the button on the Home page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‘Contact FlyBase’ link at the bottom of every page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07271" y="3143250"/>
            <a:ext cx="2667000" cy="1998173"/>
            <a:chOff x="2243671" y="3143250"/>
            <a:chExt cx="2667000" cy="1998173"/>
          </a:xfrm>
        </p:grpSpPr>
        <p:sp>
          <p:nvSpPr>
            <p:cNvPr id="13" name="Rectangle 12"/>
            <p:cNvSpPr/>
            <p:nvPr/>
          </p:nvSpPr>
          <p:spPr>
            <a:xfrm>
              <a:off x="2243671" y="3143250"/>
              <a:ext cx="2667000" cy="226483"/>
            </a:xfrm>
            <a:prstGeom prst="rect">
              <a:avLst/>
            </a:prstGeom>
            <a:solidFill>
              <a:srgbClr val="002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creen Shot 2015-09-07 at 6.22.29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9" t="24349" r="30809" b="249"/>
            <a:stretch/>
          </p:blipFill>
          <p:spPr>
            <a:xfrm>
              <a:off x="3056465" y="3149600"/>
              <a:ext cx="1244028" cy="199182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568700" y="3146425"/>
              <a:ext cx="1308099" cy="219074"/>
            </a:xfrm>
            <a:prstGeom prst="rect">
              <a:avLst/>
            </a:prstGeom>
            <a:solidFill>
              <a:srgbClr val="0027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913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_gene_inter_open.tiff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84" y="1642539"/>
            <a:ext cx="3603879" cy="474230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6146800" y="5071533"/>
            <a:ext cx="2421467" cy="313267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20033" y="2762847"/>
            <a:ext cx="8171813" cy="2273235"/>
            <a:chOff x="420033" y="2762847"/>
            <a:chExt cx="8171813" cy="2273235"/>
          </a:xfrm>
        </p:grpSpPr>
        <p:grpSp>
          <p:nvGrpSpPr>
            <p:cNvPr id="5" name="Group 4"/>
            <p:cNvGrpSpPr/>
            <p:nvPr/>
          </p:nvGrpSpPr>
          <p:grpSpPr>
            <a:xfrm>
              <a:off x="420033" y="2762847"/>
              <a:ext cx="8171813" cy="2273235"/>
              <a:chOff x="420033" y="2762847"/>
              <a:chExt cx="8171813" cy="2273235"/>
            </a:xfrm>
          </p:grpSpPr>
          <p:pic>
            <p:nvPicPr>
              <p:cNvPr id="6" name="Picture 5" descr="inter_phys_table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" b="21957"/>
              <a:stretch/>
            </p:blipFill>
            <p:spPr>
              <a:xfrm>
                <a:off x="420033" y="3105688"/>
                <a:ext cx="8169618" cy="1930394"/>
              </a:xfrm>
              <a:prstGeom prst="rect">
                <a:avLst/>
              </a:prstGeom>
            </p:spPr>
          </p:pic>
          <p:pic>
            <p:nvPicPr>
              <p:cNvPr id="7" name="Picture 6" descr="inter_top_phys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0"/>
              <a:stretch/>
            </p:blipFill>
            <p:spPr>
              <a:xfrm>
                <a:off x="426129" y="2762847"/>
                <a:ext cx="8165717" cy="346899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>
              <a:off x="444500" y="5029200"/>
              <a:ext cx="8128000" cy="42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 flipH="1" flipV="1">
            <a:off x="482601" y="5054600"/>
            <a:ext cx="1947332" cy="33020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235995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_gene_inter_open.tiff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84" y="1642539"/>
            <a:ext cx="3603879" cy="47423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482601" y="5054600"/>
            <a:ext cx="1947332" cy="33020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46800" y="5071533"/>
            <a:ext cx="2421467" cy="313267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29685" y="2794001"/>
            <a:ext cx="8172169" cy="2227769"/>
            <a:chOff x="251883" y="4140199"/>
            <a:chExt cx="8510016" cy="2319868"/>
          </a:xfrm>
        </p:grpSpPr>
        <p:pic>
          <p:nvPicPr>
            <p:cNvPr id="10" name="Picture 9" descr="inter_gen_table_top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7" b="1726"/>
            <a:stretch/>
          </p:blipFill>
          <p:spPr>
            <a:xfrm>
              <a:off x="251883" y="4328584"/>
              <a:ext cx="8510016" cy="2131483"/>
            </a:xfrm>
            <a:prstGeom prst="rect">
              <a:avLst/>
            </a:prstGeom>
          </p:spPr>
        </p:pic>
        <p:pic>
          <p:nvPicPr>
            <p:cNvPr id="12" name="Picture 11" descr="inter_top_gen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56" b="1488"/>
            <a:stretch/>
          </p:blipFill>
          <p:spPr>
            <a:xfrm>
              <a:off x="251884" y="4140199"/>
              <a:ext cx="8505952" cy="196851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448733" y="5024967"/>
            <a:ext cx="8128000" cy="423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621" y="651918"/>
            <a:ext cx="270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Genetic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160366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88387" y="1292219"/>
            <a:ext cx="5919780" cy="5410205"/>
            <a:chOff x="567271" y="1319737"/>
            <a:chExt cx="5584698" cy="5103967"/>
          </a:xfrm>
        </p:grpSpPr>
        <p:pic>
          <p:nvPicPr>
            <p:cNvPr id="8" name="Picture 7" descr="esyn_gen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1" y="1319737"/>
              <a:ext cx="5579364" cy="3685794"/>
            </a:xfrm>
            <a:prstGeom prst="rect">
              <a:avLst/>
            </a:prstGeom>
          </p:spPr>
        </p:pic>
        <p:pic>
          <p:nvPicPr>
            <p:cNvPr id="5" name="Picture 4" descr="inter_gen_table_top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7" b="-96"/>
            <a:stretch/>
          </p:blipFill>
          <p:spPr>
            <a:xfrm>
              <a:off x="567271" y="4998722"/>
              <a:ext cx="5584698" cy="142498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6216650" y="2692400"/>
            <a:ext cx="292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Collaboration with esyN (</a:t>
            </a:r>
            <a:r>
              <a:rPr lang="en-US">
                <a:solidFill>
                  <a:srgbClr val="0000FF"/>
                </a:solidFill>
              </a:rPr>
              <a:t>www.esyn.org</a:t>
            </a:r>
            <a:r>
              <a:rPr lang="en-US"/>
              <a:t>) to add network diagrams</a:t>
            </a:r>
          </a:p>
        </p:txBody>
      </p:sp>
      <p:pic>
        <p:nvPicPr>
          <p:cNvPr id="19" name="Picture 18" descr="esyN_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87" y="1924050"/>
            <a:ext cx="1354455" cy="87782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621" y="651918"/>
            <a:ext cx="270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Genetic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803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pic>
        <p:nvPicPr>
          <p:cNvPr id="14" name="Picture 13" descr="esyn_phys_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0" y="1144800"/>
            <a:ext cx="7087616" cy="5344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1363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syn_phys_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0" y="1144800"/>
            <a:ext cx="7087616" cy="534416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73150" y="1943100"/>
            <a:ext cx="444500" cy="3873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177843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_int_5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/>
          <a:stretch/>
        </p:blipFill>
        <p:spPr>
          <a:xfrm>
            <a:off x="1054800" y="1144800"/>
            <a:ext cx="7088400" cy="53531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73150" y="1943100"/>
            <a:ext cx="444500" cy="3873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467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_int_5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/>
          <a:stretch/>
        </p:blipFill>
        <p:spPr>
          <a:xfrm>
            <a:off x="1054800" y="1144800"/>
            <a:ext cx="7088400" cy="53531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0450" y="2400300"/>
            <a:ext cx="444500" cy="38735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80976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/>
              <a:t>Visualising interaction networks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621" y="651918"/>
            <a:ext cx="274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Physical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67663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488</Words>
  <Application>Microsoft Macintosh PowerPoint</Application>
  <PresentationFormat>On-screen Show (4:3)</PresentationFormat>
  <Paragraphs>119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What’s New in FlyBase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Visualising interaction networks</vt:lpstr>
      <vt:lpstr>Gene Groups: what are they?</vt:lpstr>
      <vt:lpstr>Gene Groups: reports</vt:lpstr>
      <vt:lpstr>Gene Groups: reports</vt:lpstr>
      <vt:lpstr>Gene Groups: reports</vt:lpstr>
      <vt:lpstr>Gene Groups: reports</vt:lpstr>
      <vt:lpstr>Gene Groups: reports</vt:lpstr>
      <vt:lpstr>Gene Groups: reports</vt:lpstr>
      <vt:lpstr>Gene Groups: accessing the data</vt:lpstr>
      <vt:lpstr>Human Disease Reports</vt:lpstr>
      <vt:lpstr>Human Disease Reports</vt:lpstr>
      <vt:lpstr>Human Disease Reports</vt:lpstr>
      <vt:lpstr>Human Disease Reports: accessing the data</vt:lpstr>
      <vt:lpstr>FlyBase Community Advisory Group (FCAG)</vt:lpstr>
      <vt:lpstr>FlyBase Community Advisory Group (FCAG)</vt:lpstr>
      <vt:lpstr>Want to know more ?</vt:lpstr>
    </vt:vector>
  </TitlesOfParts>
  <Company>FlyBase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in FlyBase</dc:title>
  <dc:creator>Gillian Millburn</dc:creator>
  <cp:lastModifiedBy>Gillian</cp:lastModifiedBy>
  <cp:revision>399</cp:revision>
  <dcterms:created xsi:type="dcterms:W3CDTF">2015-09-07T10:32:18Z</dcterms:created>
  <dcterms:modified xsi:type="dcterms:W3CDTF">2015-09-12T07:43:40Z</dcterms:modified>
</cp:coreProperties>
</file>